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1"/>
  </p:sldMasterIdLst>
  <p:notesMasterIdLst>
    <p:notesMasterId r:id="rId21"/>
  </p:notesMasterIdLst>
  <p:sldIdLst>
    <p:sldId id="256" r:id="rId2"/>
    <p:sldId id="450" r:id="rId3"/>
    <p:sldId id="452" r:id="rId4"/>
    <p:sldId id="453" r:id="rId5"/>
    <p:sldId id="451" r:id="rId6"/>
    <p:sldId id="257" r:id="rId7"/>
    <p:sldId id="461" r:id="rId8"/>
    <p:sldId id="438" r:id="rId9"/>
    <p:sldId id="431" r:id="rId10"/>
    <p:sldId id="449" r:id="rId11"/>
    <p:sldId id="398" r:id="rId12"/>
    <p:sldId id="455" r:id="rId13"/>
    <p:sldId id="447" r:id="rId14"/>
    <p:sldId id="267" r:id="rId15"/>
    <p:sldId id="459" r:id="rId16"/>
    <p:sldId id="460" r:id="rId17"/>
    <p:sldId id="456" r:id="rId18"/>
    <p:sldId id="457" r:id="rId19"/>
    <p:sldId id="45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821" autoAdjust="0"/>
    <p:restoredTop sz="91905" autoAdjust="0"/>
  </p:normalViewPr>
  <p:slideViewPr>
    <p:cSldViewPr snapToGrid="0">
      <p:cViewPr varScale="1">
        <p:scale>
          <a:sx n="71" d="100"/>
          <a:sy n="71" d="100"/>
        </p:scale>
        <p:origin x="156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tiff>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D6AFA1-DF5D-9E4E-A39A-614879B57A3A}" type="datetimeFigureOut">
              <a:rPr kumimoji="1" lang="zh-TW" altLang="en-US" smtClean="0"/>
              <a:t>2023/8/10</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C49F3-9954-0F48-B433-E6302F09A559}" type="slidenum">
              <a:rPr kumimoji="1" lang="zh-TW" altLang="en-US" smtClean="0"/>
              <a:t>‹#›</a:t>
            </a:fld>
            <a:endParaRPr kumimoji="1" lang="zh-TW" altLang="en-US"/>
          </a:p>
        </p:txBody>
      </p:sp>
    </p:spTree>
    <p:extLst>
      <p:ext uri="{BB962C8B-B14F-4D97-AF65-F5344CB8AC3E}">
        <p14:creationId xmlns:p14="http://schemas.microsoft.com/office/powerpoint/2010/main" val="373765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1</a:t>
            </a:fld>
            <a:endParaRPr kumimoji="1" lang="zh-TW" altLang="en-US"/>
          </a:p>
        </p:txBody>
      </p:sp>
    </p:spTree>
    <p:extLst>
      <p:ext uri="{BB962C8B-B14F-4D97-AF65-F5344CB8AC3E}">
        <p14:creationId xmlns:p14="http://schemas.microsoft.com/office/powerpoint/2010/main" val="15260481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Usually, we use CT for acute stroke patients because it’s faster and cheaper. Sometimes we also use diffusion-weighted imaging (DWI) and ADC in MRI to distinguish between new and old stroke lesions.</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11</a:t>
            </a:fld>
            <a:endParaRPr kumimoji="1" lang="zh-TW" altLang="en-US"/>
          </a:p>
        </p:txBody>
      </p:sp>
    </p:spTree>
    <p:extLst>
      <p:ext uri="{BB962C8B-B14F-4D97-AF65-F5344CB8AC3E}">
        <p14:creationId xmlns:p14="http://schemas.microsoft.com/office/powerpoint/2010/main" val="1517016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13</a:t>
            </a:fld>
            <a:endParaRPr kumimoji="1" lang="zh-TW" altLang="en-US"/>
          </a:p>
        </p:txBody>
      </p:sp>
    </p:spTree>
    <p:extLst>
      <p:ext uri="{BB962C8B-B14F-4D97-AF65-F5344CB8AC3E}">
        <p14:creationId xmlns:p14="http://schemas.microsoft.com/office/powerpoint/2010/main" val="3425763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This Wistron exoskeleton is a wearable robotic device to assist stroke </a:t>
            </a:r>
            <a:r>
              <a:rPr lang="en-US" altLang="zh-TW"/>
              <a:t>patients regain </a:t>
            </a:r>
            <a:r>
              <a:rPr lang="en-US" altLang="zh-TW" dirty="0"/>
              <a:t>mobility and functionality in their limbs.</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17</a:t>
            </a:fld>
            <a:endParaRPr kumimoji="1" lang="zh-TW" altLang="en-US"/>
          </a:p>
        </p:txBody>
      </p:sp>
    </p:spTree>
    <p:extLst>
      <p:ext uri="{BB962C8B-B14F-4D97-AF65-F5344CB8AC3E}">
        <p14:creationId xmlns:p14="http://schemas.microsoft.com/office/powerpoint/2010/main" val="1508837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Taiwan is a small island located in East Asia. Our land area is one-fifth that of Somaliland, yet our population is five times larger. Our GDP was around 35000 USD last year.</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2</a:t>
            </a:fld>
            <a:endParaRPr kumimoji="1" lang="zh-TW" altLang="en-US"/>
          </a:p>
        </p:txBody>
      </p:sp>
    </p:spTree>
    <p:extLst>
      <p:ext uri="{BB962C8B-B14F-4D97-AF65-F5344CB8AC3E}">
        <p14:creationId xmlns:p14="http://schemas.microsoft.com/office/powerpoint/2010/main" val="3799364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Since 1995, Taiwan's national health insurance system provides coverage to an impressive more 99% of the population.</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3</a:t>
            </a:fld>
            <a:endParaRPr kumimoji="1" lang="zh-TW" altLang="en-US"/>
          </a:p>
        </p:txBody>
      </p:sp>
    </p:spTree>
    <p:extLst>
      <p:ext uri="{BB962C8B-B14F-4D97-AF65-F5344CB8AC3E}">
        <p14:creationId xmlns:p14="http://schemas.microsoft.com/office/powerpoint/2010/main" val="1263623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The healthcare system in Taiwan consists of four tiers of institutions: clinics, local hospitals, regional hospitals, and medical centers. TMU </a:t>
            </a:r>
            <a:r>
              <a:rPr lang="en-US" altLang="zh-TW" dirty="0" err="1"/>
              <a:t>Wanfang</a:t>
            </a:r>
            <a:r>
              <a:rPr lang="en-US" altLang="zh-TW" dirty="0"/>
              <a:t> Hospital is one of the nineteen medical centers.</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4</a:t>
            </a:fld>
            <a:endParaRPr kumimoji="1" lang="zh-TW" altLang="en-US"/>
          </a:p>
        </p:txBody>
      </p:sp>
    </p:spTree>
    <p:extLst>
      <p:ext uri="{BB962C8B-B14F-4D97-AF65-F5344CB8AC3E}">
        <p14:creationId xmlns:p14="http://schemas.microsoft.com/office/powerpoint/2010/main" val="5433517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As the population ages, the number of stroke patients tends to increase.</a:t>
            </a:r>
          </a:p>
          <a:p>
            <a:r>
              <a:rPr lang="en-US" altLang="zh-TW" dirty="0"/>
              <a:t>Cerebrovascular disease has emerged as the fifth leading cause of death among the top ten.</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6</a:t>
            </a:fld>
            <a:endParaRPr kumimoji="1" lang="zh-TW" altLang="en-US"/>
          </a:p>
        </p:txBody>
      </p:sp>
    </p:spTree>
    <p:extLst>
      <p:ext uri="{BB962C8B-B14F-4D97-AF65-F5344CB8AC3E}">
        <p14:creationId xmlns:p14="http://schemas.microsoft.com/office/powerpoint/2010/main" val="2609304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Two types of stroke exist: ischemic stroke and hemorrhagic stroke.</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7</a:t>
            </a:fld>
            <a:endParaRPr kumimoji="1" lang="zh-TW" altLang="en-US"/>
          </a:p>
        </p:txBody>
      </p:sp>
    </p:spTree>
    <p:extLst>
      <p:ext uri="{BB962C8B-B14F-4D97-AF65-F5344CB8AC3E}">
        <p14:creationId xmlns:p14="http://schemas.microsoft.com/office/powerpoint/2010/main" val="34698198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From Taiwan Stroke Registration study. Ischemic strokes account for 74% of stroke patients, while hemorrhagic strokes make up 20% of cases.</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8</a:t>
            </a:fld>
            <a:endParaRPr kumimoji="1" lang="zh-TW" altLang="en-US"/>
          </a:p>
        </p:txBody>
      </p:sp>
    </p:spTree>
    <p:extLst>
      <p:ext uri="{BB962C8B-B14F-4D97-AF65-F5344CB8AC3E}">
        <p14:creationId xmlns:p14="http://schemas.microsoft.com/office/powerpoint/2010/main" val="1021060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2400" dirty="0"/>
              <a:t>The stroke penumbra refers to the area of brain tissue surrounding the core of the stroke where blood flow is compromised but not completely blocked. Prompt medical interventions aimed to restore blood flow to the penumbra and improve patient outcomes.</a:t>
            </a:r>
            <a:endParaRPr lang="zh-TW" altLang="en-US" sz="2400"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9</a:t>
            </a:fld>
            <a:endParaRPr kumimoji="1" lang="zh-TW" altLang="en-US"/>
          </a:p>
        </p:txBody>
      </p:sp>
    </p:spTree>
    <p:extLst>
      <p:ext uri="{BB962C8B-B14F-4D97-AF65-F5344CB8AC3E}">
        <p14:creationId xmlns:p14="http://schemas.microsoft.com/office/powerpoint/2010/main" val="42466874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We provide training to Emergency Medical Technicians (EMTs) on using GFAST to identify stroke warning signs.</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10</a:t>
            </a:fld>
            <a:endParaRPr kumimoji="1" lang="zh-TW" altLang="en-US"/>
          </a:p>
        </p:txBody>
      </p:sp>
    </p:spTree>
    <p:extLst>
      <p:ext uri="{BB962C8B-B14F-4D97-AF65-F5344CB8AC3E}">
        <p14:creationId xmlns:p14="http://schemas.microsoft.com/office/powerpoint/2010/main" val="3407117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zh-TW" altLang="en-US"/>
              <a:t>按一下以編輯母片標題樣式</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3947529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全景圖片 (含輔助字幕)">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3CBC1C18-307B-4F68-A007-B5B542270E8D}" type="datetimeFigureOut">
              <a:rPr lang="en-US" smtClean="0"/>
              <a:t>8/10/2023</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0193446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標題與輔助字幕">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zh-TW" altLang="en-US"/>
              <a:t>按一下以編輯母片標題樣式</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42878783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述 (含輔助字幕)">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zh-TW" altLang="en-US"/>
              <a:t>按一下以編輯母片標題樣式</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1915497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7012074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TW" altLang="en-US"/>
              <a:t>按一下以編輯母片標題樣式</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4"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4857495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圖片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TW" altLang="en-US"/>
              <a:t>按一下以編輯母片標題樣式</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4"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4100880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nchor="t" anchorCtr="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29165943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14999802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2094982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4263555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3261011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2060639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7" name="Date Placeholder 2"/>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3"/>
          <p:cNvSpPr>
            <a:spLocks noGrp="1"/>
          </p:cNvSpPr>
          <p:nvPr>
            <p:ph type="ftr" sz="quarter" idx="11"/>
          </p:nvPr>
        </p:nvSpPr>
        <p:spPr/>
        <p:txBody>
          <a:bodyPr/>
          <a:lstStyle/>
          <a:p>
            <a:endParaRPr lang="zh-TW" altLang="en-US"/>
          </a:p>
        </p:txBody>
      </p:sp>
      <p:sp>
        <p:nvSpPr>
          <p:cNvPr id="6" name="Slide Number Placeholder 4"/>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2529251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2"/>
          <p:cNvSpPr>
            <a:spLocks noGrp="1"/>
          </p:cNvSpPr>
          <p:nvPr>
            <p:ph type="ftr" sz="quarter" idx="11"/>
          </p:nvPr>
        </p:nvSpPr>
        <p:spPr/>
        <p:txBody>
          <a:bodyPr/>
          <a:lstStyle/>
          <a:p>
            <a:endParaRPr lang="zh-TW" altLang="en-US"/>
          </a:p>
        </p:txBody>
      </p:sp>
      <p:sp>
        <p:nvSpPr>
          <p:cNvPr id="6" name="Slide Number Placeholder 3"/>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858746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zh-TW" altLang="en-US"/>
              <a:t>按一下以編輯母片標題樣式</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7" name="Date Placeholder 4"/>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5"/>
          <p:cNvSpPr>
            <a:spLocks noGrp="1"/>
          </p:cNvSpPr>
          <p:nvPr>
            <p:ph type="ftr" sz="quarter" idx="11"/>
          </p:nvPr>
        </p:nvSpPr>
        <p:spPr/>
        <p:txBody>
          <a:bodyPr/>
          <a:lstStyle/>
          <a:p>
            <a:endParaRPr lang="zh-TW" altLang="en-US"/>
          </a:p>
        </p:txBody>
      </p:sp>
      <p:sp>
        <p:nvSpPr>
          <p:cNvPr id="6" name="Slide Number Placeholder 6"/>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3626310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737757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zh-TW" alt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2772953018"/>
      </p:ext>
    </p:extLst>
  </p:cSld>
  <p:clrMap bg1="dk1" tx1="lt1" bg2="dk2" tx2="lt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1.png"/><Relationship Id="rId7"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CAC227E-5D00-A57A-156B-E2ADAAE8A3E7}"/>
              </a:ext>
            </a:extLst>
          </p:cNvPr>
          <p:cNvSpPr>
            <a:spLocks noGrp="1"/>
          </p:cNvSpPr>
          <p:nvPr>
            <p:ph type="ctrTitle"/>
          </p:nvPr>
        </p:nvSpPr>
        <p:spPr>
          <a:xfrm>
            <a:off x="445243" y="284826"/>
            <a:ext cx="8825658" cy="3329581"/>
          </a:xfrm>
        </p:spPr>
        <p:txBody>
          <a:bodyPr>
            <a:normAutofit fontScale="90000"/>
          </a:bodyPr>
          <a:lstStyle/>
          <a:p>
            <a:r>
              <a:rPr lang="en-US" altLang="zh-TW" dirty="0"/>
              <a:t>Treatment of Acute   Ischemic Stroke </a:t>
            </a:r>
            <a:br>
              <a:rPr lang="en-US" altLang="zh-TW" dirty="0"/>
            </a:br>
            <a:r>
              <a:rPr lang="en-US" altLang="zh-TW" dirty="0"/>
              <a:t>in Taiwan</a:t>
            </a:r>
            <a:endParaRPr lang="zh-TW" altLang="en-US" dirty="0"/>
          </a:p>
        </p:txBody>
      </p:sp>
      <p:sp>
        <p:nvSpPr>
          <p:cNvPr id="3" name="副標題 2">
            <a:extLst>
              <a:ext uri="{FF2B5EF4-FFF2-40B4-BE49-F238E27FC236}">
                <a16:creationId xmlns:a16="http://schemas.microsoft.com/office/drawing/2014/main" id="{1C7EB2EA-C77D-ED64-3B15-88D9CB8CE271}"/>
              </a:ext>
            </a:extLst>
          </p:cNvPr>
          <p:cNvSpPr>
            <a:spLocks noGrp="1"/>
          </p:cNvSpPr>
          <p:nvPr>
            <p:ph type="subTitle" idx="1"/>
          </p:nvPr>
        </p:nvSpPr>
        <p:spPr>
          <a:xfrm>
            <a:off x="527208" y="4076254"/>
            <a:ext cx="6945297" cy="2381511"/>
          </a:xfrm>
        </p:spPr>
        <p:txBody>
          <a:bodyPr>
            <a:noAutofit/>
          </a:bodyPr>
          <a:lstStyle/>
          <a:p>
            <a:r>
              <a:rPr lang="en-US" altLang="zh-TW" sz="2400" b="1" dirty="0"/>
              <a:t>Chin-I Chen M.D.</a:t>
            </a:r>
          </a:p>
          <a:p>
            <a:r>
              <a:rPr lang="en-US" altLang="zh-TW" sz="2400" b="1" dirty="0"/>
              <a:t>Director, Stroke Center, Taipei Medical University </a:t>
            </a:r>
            <a:r>
              <a:rPr lang="en-US" altLang="zh-TW" sz="2400" b="1" dirty="0" err="1"/>
              <a:t>Wanfang</a:t>
            </a:r>
            <a:r>
              <a:rPr lang="en-US" altLang="zh-TW" sz="2400" b="1" dirty="0"/>
              <a:t> Hospital</a:t>
            </a:r>
          </a:p>
          <a:p>
            <a:r>
              <a:rPr lang="en-US" altLang="zh-TW" sz="2400" b="1" dirty="0"/>
              <a:t>Director, Long term Care Committee, Taiwan Stroke Society </a:t>
            </a:r>
            <a:endParaRPr lang="zh-TW" altLang="en-US" sz="2400" b="1" dirty="0"/>
          </a:p>
        </p:txBody>
      </p:sp>
      <p:pic>
        <p:nvPicPr>
          <p:cNvPr id="5" name="圖片 4">
            <a:extLst>
              <a:ext uri="{FF2B5EF4-FFF2-40B4-BE49-F238E27FC236}">
                <a16:creationId xmlns:a16="http://schemas.microsoft.com/office/drawing/2014/main" id="{865EFE0C-412E-AC6C-0436-7B49B6B5A2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2506" y="2089010"/>
            <a:ext cx="3953056" cy="4563648"/>
          </a:xfrm>
          <a:prstGeom prst="rect">
            <a:avLst/>
          </a:prstGeom>
        </p:spPr>
      </p:pic>
    </p:spTree>
    <p:extLst>
      <p:ext uri="{BB962C8B-B14F-4D97-AF65-F5344CB8AC3E}">
        <p14:creationId xmlns:p14="http://schemas.microsoft.com/office/powerpoint/2010/main" val="33776859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B82EC479-93CA-B60A-4308-B1B53649710C}"/>
              </a:ext>
            </a:extLst>
          </p:cNvPr>
          <p:cNvPicPr>
            <a:picLocks noChangeAspect="1"/>
          </p:cNvPicPr>
          <p:nvPr/>
        </p:nvPicPr>
        <p:blipFill>
          <a:blip r:embed="rId3"/>
          <a:stretch>
            <a:fillRect/>
          </a:stretch>
        </p:blipFill>
        <p:spPr>
          <a:xfrm>
            <a:off x="976992" y="186710"/>
            <a:ext cx="9538607" cy="6484579"/>
          </a:xfrm>
          <a:prstGeom prst="rect">
            <a:avLst/>
          </a:prstGeom>
        </p:spPr>
      </p:pic>
    </p:spTree>
    <p:extLst>
      <p:ext uri="{BB962C8B-B14F-4D97-AF65-F5344CB8AC3E}">
        <p14:creationId xmlns:p14="http://schemas.microsoft.com/office/powerpoint/2010/main" val="24505846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2" name="Picture 3" descr="22.bmp"/>
          <p:cNvPicPr>
            <a:picLocks noChangeAspect="1"/>
          </p:cNvPicPr>
          <p:nvPr/>
        </p:nvPicPr>
        <p:blipFill>
          <a:blip r:embed="rId3" cstate="print"/>
          <a:srcRect/>
          <a:stretch>
            <a:fillRect/>
          </a:stretch>
        </p:blipFill>
        <p:spPr bwMode="auto">
          <a:xfrm>
            <a:off x="1524000" y="0"/>
            <a:ext cx="7543800" cy="6815138"/>
          </a:xfrm>
          <a:prstGeom prst="rect">
            <a:avLst/>
          </a:prstGeom>
          <a:noFill/>
          <a:ln w="9525">
            <a:noFill/>
            <a:miter lim="800000"/>
            <a:headEnd/>
            <a:tailEnd/>
          </a:ln>
        </p:spPr>
      </p:pic>
      <p:sp>
        <p:nvSpPr>
          <p:cNvPr id="117763" name="Text Box 3"/>
          <p:cNvSpPr txBox="1">
            <a:spLocks noChangeArrowheads="1"/>
          </p:cNvSpPr>
          <p:nvPr/>
        </p:nvSpPr>
        <p:spPr bwMode="auto">
          <a:xfrm>
            <a:off x="9372601" y="838201"/>
            <a:ext cx="919611" cy="584775"/>
          </a:xfrm>
          <a:prstGeom prst="rect">
            <a:avLst/>
          </a:prstGeom>
          <a:noFill/>
          <a:ln w="9525">
            <a:noFill/>
            <a:miter lim="800000"/>
            <a:headEnd/>
            <a:tailEnd/>
          </a:ln>
        </p:spPr>
        <p:txBody>
          <a:bodyPr wrap="none">
            <a:spAutoFit/>
          </a:bodyPr>
          <a:lstStyle/>
          <a:p>
            <a:r>
              <a:rPr lang="en-US" altLang="zh-TW" sz="3200" b="1" dirty="0"/>
              <a:t>DWI</a:t>
            </a:r>
          </a:p>
        </p:txBody>
      </p:sp>
      <p:sp>
        <p:nvSpPr>
          <p:cNvPr id="117764" name="Text Box 4"/>
          <p:cNvSpPr txBox="1">
            <a:spLocks noChangeArrowheads="1"/>
          </p:cNvSpPr>
          <p:nvPr/>
        </p:nvSpPr>
        <p:spPr bwMode="auto">
          <a:xfrm>
            <a:off x="9372601" y="3048001"/>
            <a:ext cx="909223" cy="584775"/>
          </a:xfrm>
          <a:prstGeom prst="rect">
            <a:avLst/>
          </a:prstGeom>
          <a:noFill/>
          <a:ln w="9525">
            <a:noFill/>
            <a:miter lim="800000"/>
            <a:headEnd/>
            <a:tailEnd/>
          </a:ln>
        </p:spPr>
        <p:txBody>
          <a:bodyPr wrap="none">
            <a:spAutoFit/>
          </a:bodyPr>
          <a:lstStyle/>
          <a:p>
            <a:r>
              <a:rPr lang="en-US" altLang="zh-TW" sz="3200" b="1"/>
              <a:t>ADC</a:t>
            </a:r>
          </a:p>
        </p:txBody>
      </p:sp>
    </p:spTree>
    <p:extLst>
      <p:ext uri="{BB962C8B-B14F-4D97-AF65-F5344CB8AC3E}">
        <p14:creationId xmlns:p14="http://schemas.microsoft.com/office/powerpoint/2010/main" val="3507569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a:extLst>
              <a:ext uri="{FF2B5EF4-FFF2-40B4-BE49-F238E27FC236}">
                <a16:creationId xmlns:a16="http://schemas.microsoft.com/office/drawing/2014/main" id="{CA6F9DF5-6444-6D7D-C61E-0B2344C5B80C}"/>
              </a:ext>
            </a:extLst>
          </p:cNvPr>
          <p:cNvPicPr>
            <a:picLocks noGrp="1" noChangeAspect="1"/>
          </p:cNvPicPr>
          <p:nvPr>
            <p:ph idx="1"/>
          </p:nvPr>
        </p:nvPicPr>
        <p:blipFill>
          <a:blip r:embed="rId2"/>
          <a:stretch>
            <a:fillRect/>
          </a:stretch>
        </p:blipFill>
        <p:spPr>
          <a:xfrm>
            <a:off x="336797" y="936713"/>
            <a:ext cx="11518405" cy="4984573"/>
          </a:xfrm>
          <a:prstGeom prst="rect">
            <a:avLst/>
          </a:prstGeom>
        </p:spPr>
      </p:pic>
      <p:sp>
        <p:nvSpPr>
          <p:cNvPr id="6" name="文字方塊 5">
            <a:extLst>
              <a:ext uri="{FF2B5EF4-FFF2-40B4-BE49-F238E27FC236}">
                <a16:creationId xmlns:a16="http://schemas.microsoft.com/office/drawing/2014/main" id="{F9D4CAA2-6F30-32F5-F4E4-CAED3CB94A7E}"/>
              </a:ext>
            </a:extLst>
          </p:cNvPr>
          <p:cNvSpPr txBox="1"/>
          <p:nvPr/>
        </p:nvSpPr>
        <p:spPr>
          <a:xfrm>
            <a:off x="7918881" y="6043019"/>
            <a:ext cx="4021584" cy="400110"/>
          </a:xfrm>
          <a:prstGeom prst="rect">
            <a:avLst/>
          </a:prstGeom>
          <a:noFill/>
        </p:spPr>
        <p:txBody>
          <a:bodyPr wrap="square">
            <a:spAutoFit/>
          </a:bodyPr>
          <a:lstStyle/>
          <a:p>
            <a:r>
              <a:rPr lang="en-US" altLang="zh-TW" sz="2000" dirty="0"/>
              <a:t>Endovascular Today, FEBRUARY 2018</a:t>
            </a:r>
            <a:endParaRPr lang="zh-TW" altLang="en-US" sz="2000" dirty="0"/>
          </a:p>
        </p:txBody>
      </p:sp>
    </p:spTree>
    <p:extLst>
      <p:ext uri="{BB962C8B-B14F-4D97-AF65-F5344CB8AC3E}">
        <p14:creationId xmlns:p14="http://schemas.microsoft.com/office/powerpoint/2010/main" val="9214360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p:cNvPicPr>
            <a:picLocks noChangeAspect="1"/>
          </p:cNvPicPr>
          <p:nvPr/>
        </p:nvPicPr>
        <p:blipFill>
          <a:blip r:embed="rId3"/>
          <a:stretch>
            <a:fillRect/>
          </a:stretch>
        </p:blipFill>
        <p:spPr>
          <a:xfrm>
            <a:off x="1263478" y="198795"/>
            <a:ext cx="10019637" cy="5641055"/>
          </a:xfrm>
          <a:prstGeom prst="rect">
            <a:avLst/>
          </a:prstGeom>
        </p:spPr>
      </p:pic>
      <p:sp>
        <p:nvSpPr>
          <p:cNvPr id="3" name="標題 2">
            <a:extLst>
              <a:ext uri="{FF2B5EF4-FFF2-40B4-BE49-F238E27FC236}">
                <a16:creationId xmlns:a16="http://schemas.microsoft.com/office/drawing/2014/main" id="{0A9A8C9E-5119-9A41-8699-861E4A92EC9F}"/>
              </a:ext>
            </a:extLst>
          </p:cNvPr>
          <p:cNvSpPr>
            <a:spLocks noGrp="1"/>
          </p:cNvSpPr>
          <p:nvPr>
            <p:ph type="title"/>
          </p:nvPr>
        </p:nvSpPr>
        <p:spPr>
          <a:xfrm>
            <a:off x="1263478" y="5839850"/>
            <a:ext cx="9912355" cy="737119"/>
          </a:xfrm>
        </p:spPr>
        <p:txBody>
          <a:bodyPr/>
          <a:lstStyle/>
          <a:p>
            <a:r>
              <a:rPr lang="en-US" altLang="zh-TW" dirty="0"/>
              <a:t>DEFUSE III</a:t>
            </a:r>
            <a:r>
              <a:rPr lang="zh-TW" altLang="en-US" dirty="0"/>
              <a:t> ＆ </a:t>
            </a:r>
            <a:r>
              <a:rPr lang="en-US" altLang="zh-TW" dirty="0"/>
              <a:t>DAWN</a:t>
            </a:r>
            <a:r>
              <a:rPr lang="zh-TW" altLang="en-US" dirty="0"/>
              <a:t> </a:t>
            </a:r>
            <a:r>
              <a:rPr lang="en-US" altLang="zh-TW" dirty="0"/>
              <a:t>clinical trial</a:t>
            </a:r>
            <a:endParaRPr lang="zh-TW" altLang="en-US" dirty="0"/>
          </a:p>
        </p:txBody>
      </p:sp>
    </p:spTree>
    <p:extLst>
      <p:ext uri="{BB962C8B-B14F-4D97-AF65-F5344CB8AC3E}">
        <p14:creationId xmlns:p14="http://schemas.microsoft.com/office/powerpoint/2010/main" val="29459193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E2395E8-CE1C-D247-B308-71D52D3DBB4B}"/>
              </a:ext>
            </a:extLst>
          </p:cNvPr>
          <p:cNvSpPr>
            <a:spLocks noGrp="1"/>
          </p:cNvSpPr>
          <p:nvPr>
            <p:ph type="title"/>
          </p:nvPr>
        </p:nvSpPr>
        <p:spPr>
          <a:xfrm>
            <a:off x="8017547" y="532021"/>
            <a:ext cx="2948240" cy="1478570"/>
          </a:xfrm>
        </p:spPr>
        <p:txBody>
          <a:bodyPr>
            <a:normAutofit/>
          </a:bodyPr>
          <a:lstStyle/>
          <a:p>
            <a:r>
              <a:rPr lang="en-US" altLang="zh-TW" sz="3200"/>
              <a:t>EVT Device</a:t>
            </a:r>
            <a:r>
              <a:rPr lang="zh-TW" altLang="en-US" sz="3200" dirty="0"/>
              <a:t> </a:t>
            </a:r>
            <a:endParaRPr kumimoji="1" lang="zh-TW" altLang="en-US" sz="3200" dirty="0"/>
          </a:p>
        </p:txBody>
      </p:sp>
      <p:sp>
        <p:nvSpPr>
          <p:cNvPr id="3" name="內容版面配置區 2">
            <a:extLst>
              <a:ext uri="{FF2B5EF4-FFF2-40B4-BE49-F238E27FC236}">
                <a16:creationId xmlns:a16="http://schemas.microsoft.com/office/drawing/2014/main" id="{15925ECA-1DE9-7645-9736-4C42026B6EB4}"/>
              </a:ext>
            </a:extLst>
          </p:cNvPr>
          <p:cNvSpPr>
            <a:spLocks noGrp="1"/>
          </p:cNvSpPr>
          <p:nvPr>
            <p:ph idx="1"/>
          </p:nvPr>
        </p:nvSpPr>
        <p:spPr>
          <a:xfrm>
            <a:off x="7623313" y="1401417"/>
            <a:ext cx="3736708" cy="4389784"/>
          </a:xfrm>
        </p:spPr>
        <p:txBody>
          <a:bodyPr>
            <a:normAutofit/>
          </a:bodyPr>
          <a:lstStyle/>
          <a:p>
            <a:r>
              <a:rPr lang="en-US" altLang="zh-TW" sz="2400" dirty="0"/>
              <a:t>Penumbra System (Class </a:t>
            </a:r>
            <a:r>
              <a:rPr lang="en-US" altLang="zh-TW" sz="2400" dirty="0" err="1"/>
              <a:t>IIa</a:t>
            </a:r>
            <a:r>
              <a:rPr lang="zh-TW" altLang="en-US" sz="2400" dirty="0"/>
              <a:t>，</a:t>
            </a:r>
            <a:r>
              <a:rPr lang="en-US" altLang="zh-TW" sz="2400" dirty="0"/>
              <a:t>Level of Evidence B-R)</a:t>
            </a:r>
            <a:r>
              <a:rPr lang="zh-TW" altLang="en-US" sz="2400" dirty="0"/>
              <a:t>。 </a:t>
            </a:r>
            <a:endParaRPr lang="en-US" altLang="zh-TW" sz="2400" dirty="0"/>
          </a:p>
          <a:p>
            <a:endParaRPr lang="en-US" altLang="zh-TW" sz="2400" dirty="0"/>
          </a:p>
          <a:p>
            <a:endParaRPr lang="en-US" altLang="zh-TW" sz="2400" dirty="0"/>
          </a:p>
          <a:p>
            <a:r>
              <a:rPr lang="en-US" altLang="zh-TW" sz="2400" dirty="0"/>
              <a:t>Stent Retriever     (Class I</a:t>
            </a:r>
            <a:r>
              <a:rPr lang="zh-TW" altLang="en-US" sz="2400" dirty="0"/>
              <a:t>，</a:t>
            </a:r>
            <a:r>
              <a:rPr lang="en-US" altLang="zh-TW" sz="2400" dirty="0"/>
              <a:t>Level of Evidence A)</a:t>
            </a:r>
            <a:r>
              <a:rPr lang="zh-TW" altLang="en-US" sz="2400" dirty="0"/>
              <a:t>。 </a:t>
            </a:r>
            <a:endParaRPr lang="en-US" altLang="zh-TW" sz="2400" dirty="0"/>
          </a:p>
          <a:p>
            <a:endParaRPr kumimoji="1" lang="zh-TW" altLang="en-US" sz="1800" dirty="0"/>
          </a:p>
        </p:txBody>
      </p:sp>
      <p:pic>
        <p:nvPicPr>
          <p:cNvPr id="4" name="Picture 4" descr="1134815-1159751-1163240-1550440">
            <a:extLst>
              <a:ext uri="{FF2B5EF4-FFF2-40B4-BE49-F238E27FC236}">
                <a16:creationId xmlns:a16="http://schemas.microsoft.com/office/drawing/2014/main" id="{8A504B63-5A56-2841-954E-E474FE68D6CF}"/>
              </a:ext>
            </a:extLst>
          </p:cNvPr>
          <p:cNvPicPr>
            <a:picLocks noChangeAspect="1" noChangeArrowheads="1"/>
          </p:cNvPicPr>
          <p:nvPr/>
        </p:nvPicPr>
        <p:blipFill rotWithShape="1">
          <a:blip r:embed="rId2" cstate="print"/>
          <a:srcRect r="760" b="-1"/>
          <a:stretch/>
        </p:blipFill>
        <p:spPr bwMode="auto">
          <a:xfrm>
            <a:off x="-5597" y="1"/>
            <a:ext cx="7558541" cy="3427413"/>
          </a:xfrm>
          <a:custGeom>
            <a:avLst/>
            <a:gdLst/>
            <a:ahLst/>
            <a:cxnLst/>
            <a:rect l="l" t="t" r="r" b="b"/>
            <a:pathLst>
              <a:path w="7558541" h="3427413">
                <a:moveTo>
                  <a:pt x="0" y="0"/>
                </a:moveTo>
                <a:lnTo>
                  <a:pt x="7558541" y="0"/>
                </a:lnTo>
                <a:lnTo>
                  <a:pt x="7558541" y="3427413"/>
                </a:lnTo>
                <a:lnTo>
                  <a:pt x="0" y="3427413"/>
                </a:lnTo>
                <a:close/>
              </a:path>
            </a:pathLst>
          </a:custGeom>
          <a:noFill/>
        </p:spPr>
      </p:pic>
      <p:pic>
        <p:nvPicPr>
          <p:cNvPr id="5" name="Picture 2">
            <a:extLst>
              <a:ext uri="{FF2B5EF4-FFF2-40B4-BE49-F238E27FC236}">
                <a16:creationId xmlns:a16="http://schemas.microsoft.com/office/drawing/2014/main" id="{3AE90779-380D-2A4B-92F0-0783C331B09C}"/>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3081" r="-2" b="16230"/>
          <a:stretch/>
        </p:blipFill>
        <p:spPr bwMode="auto">
          <a:xfrm>
            <a:off x="-5597" y="3427414"/>
            <a:ext cx="7558541" cy="3430587"/>
          </a:xfrm>
          <a:custGeom>
            <a:avLst/>
            <a:gdLst/>
            <a:ahLst/>
            <a:cxnLst/>
            <a:rect l="l" t="t" r="r" b="b"/>
            <a:pathLst>
              <a:path w="7558541" h="3430587">
                <a:moveTo>
                  <a:pt x="0" y="0"/>
                </a:moveTo>
                <a:lnTo>
                  <a:pt x="7558541" y="0"/>
                </a:lnTo>
                <a:lnTo>
                  <a:pt x="7558541" y="3430587"/>
                </a:lnTo>
                <a:lnTo>
                  <a:pt x="0" y="3430587"/>
                </a:lnTo>
                <a:close/>
              </a:path>
            </a:pathLst>
          </a:custGeom>
          <a:noFill/>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85589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20" name="Rectangle 19">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標題 1"/>
          <p:cNvSpPr>
            <a:spLocks noGrp="1"/>
          </p:cNvSpPr>
          <p:nvPr>
            <p:ph type="title"/>
          </p:nvPr>
        </p:nvSpPr>
        <p:spPr>
          <a:xfrm>
            <a:off x="636916" y="4542503"/>
            <a:ext cx="9609374" cy="1179870"/>
          </a:xfrm>
        </p:spPr>
        <p:txBody>
          <a:bodyPr vert="horz" lIns="91440" tIns="45720" rIns="91440" bIns="45720" rtlCol="0" anchor="b">
            <a:normAutofit fontScale="90000"/>
          </a:bodyPr>
          <a:lstStyle/>
          <a:p>
            <a:r>
              <a:rPr kumimoji="1" lang="en-US" altLang="zh-TW" sz="4000" b="1" dirty="0"/>
              <a:t>Intravenous TPA rate in </a:t>
            </a:r>
            <a:r>
              <a:rPr kumimoji="1" lang="en-US" altLang="zh-TW" sz="4000" b="1" dirty="0" err="1"/>
              <a:t>Wanfang</a:t>
            </a:r>
            <a:r>
              <a:rPr kumimoji="1" lang="en-US" altLang="zh-TW" sz="4000" b="1" dirty="0"/>
              <a:t> Hospital in the past 5 years</a:t>
            </a:r>
          </a:p>
        </p:txBody>
      </p:sp>
      <p:pic>
        <p:nvPicPr>
          <p:cNvPr id="7" name="Picture 2"/>
          <p:cNvPicPr>
            <a:picLocks noGrp="1" noChangeAspect="1" noChangeArrowheads="1"/>
          </p:cNvPicPr>
          <p:nvPr>
            <p:ph idx="1"/>
          </p:nvPr>
        </p:nvPicPr>
        <p:blipFill rotWithShape="1">
          <a:blip r:embed="rId7">
            <a:extLst>
              <a:ext uri="{BEBA8EAE-BF5A-486C-A8C5-ECC9F3942E4B}">
                <a14:imgProps xmlns:a14="http://schemas.microsoft.com/office/drawing/2010/main">
                  <a14:imgLayer r:embed="rId8">
                    <a14:imgEffect>
                      <a14:brightnessContrast contrast="20000"/>
                    </a14:imgEffect>
                  </a14:imgLayer>
                </a14:imgProps>
              </a:ext>
              <a:ext uri="{28A0092B-C50C-407E-A947-70E740481C1C}">
                <a14:useLocalDpi xmlns:a14="http://schemas.microsoft.com/office/drawing/2010/main" val="0"/>
              </a:ext>
            </a:extLst>
          </a:blip>
          <a:srcRect t="8258" r="-1" b="-1"/>
          <a:stretch/>
        </p:blipFill>
        <p:spPr bwMode="auto">
          <a:xfrm>
            <a:off x="635458" y="640080"/>
            <a:ext cx="9186063" cy="3602736"/>
          </a:xfrm>
          <a:prstGeom prst="rect">
            <a:avLst/>
          </a:prstGeom>
          <a:noFill/>
          <a:effectLst>
            <a:outerShdw blurRad="50800" dist="38100" dir="5400000" algn="t" rotWithShape="0">
              <a:prstClr val="black">
                <a:alpha val="43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10996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4" name="Picture 23">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6" name="Oval 25">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8" name="Picture 27">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0" name="Picture 29">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32" name="Rectangle 31">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標題 1"/>
          <p:cNvSpPr>
            <a:spLocks noGrp="1"/>
          </p:cNvSpPr>
          <p:nvPr>
            <p:ph type="title"/>
          </p:nvPr>
        </p:nvSpPr>
        <p:spPr>
          <a:xfrm>
            <a:off x="636916" y="4542503"/>
            <a:ext cx="10147994" cy="1179870"/>
          </a:xfrm>
        </p:spPr>
        <p:txBody>
          <a:bodyPr vert="horz" lIns="91440" tIns="45720" rIns="91440" bIns="45720" rtlCol="0" anchor="b">
            <a:normAutofit fontScale="90000"/>
          </a:bodyPr>
          <a:lstStyle/>
          <a:p>
            <a:r>
              <a:rPr kumimoji="1" lang="en-US" altLang="zh-TW" sz="4000" b="1" dirty="0"/>
              <a:t>Endo-</a:t>
            </a:r>
            <a:r>
              <a:rPr kumimoji="1" lang="en-US" altLang="zh-TW" sz="4000" b="1" dirty="0" err="1"/>
              <a:t>arterectomy</a:t>
            </a:r>
            <a:r>
              <a:rPr kumimoji="1" lang="en-US" altLang="zh-TW" sz="4000" b="1" dirty="0"/>
              <a:t> rate in </a:t>
            </a:r>
            <a:r>
              <a:rPr kumimoji="1" lang="en-US" altLang="zh-TW" sz="4000" b="1" dirty="0" err="1"/>
              <a:t>Wanfang</a:t>
            </a:r>
            <a:r>
              <a:rPr kumimoji="1" lang="en-US" altLang="zh-TW" sz="4000" b="1" dirty="0"/>
              <a:t> Hospital in the past 5 years</a:t>
            </a:r>
          </a:p>
        </p:txBody>
      </p:sp>
      <p:pic>
        <p:nvPicPr>
          <p:cNvPr id="19" name="Content Placeholder 3"/>
          <p:cNvPicPr>
            <a:picLocks noGrp="1" noChangeAspect="1" noChangeArrowheads="1"/>
          </p:cNvPicPr>
          <p:nvPr>
            <p:ph idx="1"/>
          </p:nvPr>
        </p:nvPicPr>
        <p:blipFill rotWithShape="1">
          <a:blip r:embed="rId7">
            <a:extLst>
              <a:ext uri="{BEBA8EAE-BF5A-486C-A8C5-ECC9F3942E4B}">
                <a14:imgProps xmlns:a14="http://schemas.microsoft.com/office/drawing/2010/main">
                  <a14:imgLayer r:embed="rId8">
                    <a14:imgEffect>
                      <a14:brightnessContrast contrast="20000"/>
                    </a14:imgEffect>
                  </a14:imgLayer>
                </a14:imgProps>
              </a:ext>
              <a:ext uri="{28A0092B-C50C-407E-A947-70E740481C1C}">
                <a14:useLocalDpi xmlns:a14="http://schemas.microsoft.com/office/drawing/2010/main" val="0"/>
              </a:ext>
            </a:extLst>
          </a:blip>
          <a:srcRect t="5495" r="-1" b="-1"/>
          <a:stretch/>
        </p:blipFill>
        <p:spPr bwMode="auto">
          <a:xfrm>
            <a:off x="635458" y="640080"/>
            <a:ext cx="9186063" cy="3602736"/>
          </a:xfrm>
          <a:prstGeom prst="rect">
            <a:avLst/>
          </a:prstGeom>
          <a:noFill/>
          <a:effectLst>
            <a:outerShdw blurRad="50800" dist="38100" dir="5400000" algn="t" rotWithShape="0">
              <a:prstClr val="black">
                <a:alpha val="43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438859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A5B2C08-0C62-0F43-3DD7-EC83BFCFB181}"/>
              </a:ext>
            </a:extLst>
          </p:cNvPr>
          <p:cNvSpPr>
            <a:spLocks noGrp="1"/>
          </p:cNvSpPr>
          <p:nvPr>
            <p:ph type="title"/>
          </p:nvPr>
        </p:nvSpPr>
        <p:spPr>
          <a:xfrm>
            <a:off x="646112" y="452718"/>
            <a:ext cx="9492188" cy="1400530"/>
          </a:xfrm>
        </p:spPr>
        <p:txBody>
          <a:bodyPr/>
          <a:lstStyle/>
          <a:p>
            <a:r>
              <a:rPr lang="en-US" altLang="zh-TW" sz="5400" b="1" dirty="0">
                <a:solidFill>
                  <a:srgbClr val="FF0000"/>
                </a:solidFill>
              </a:rPr>
              <a:t>Wistron</a:t>
            </a:r>
            <a:r>
              <a:rPr lang="en-US" altLang="zh-TW" sz="5400" dirty="0"/>
              <a:t> Exoskeleton </a:t>
            </a:r>
            <a:endParaRPr lang="zh-TW" altLang="en-US" sz="5400" dirty="0"/>
          </a:p>
        </p:txBody>
      </p:sp>
      <p:pic>
        <p:nvPicPr>
          <p:cNvPr id="6" name="內容版面配置區 5">
            <a:extLst>
              <a:ext uri="{FF2B5EF4-FFF2-40B4-BE49-F238E27FC236}">
                <a16:creationId xmlns:a16="http://schemas.microsoft.com/office/drawing/2014/main" id="{2A1C1D49-09C5-B2D0-0C94-65DCD1F4AA0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5612" y="1559153"/>
            <a:ext cx="8758517" cy="4113678"/>
          </a:xfrm>
        </p:spPr>
      </p:pic>
      <p:pic>
        <p:nvPicPr>
          <p:cNvPr id="17" name="圖片 16">
            <a:extLst>
              <a:ext uri="{FF2B5EF4-FFF2-40B4-BE49-F238E27FC236}">
                <a16:creationId xmlns:a16="http://schemas.microsoft.com/office/drawing/2014/main" id="{0580E16B-85CC-5630-6A59-79702CA407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79243" y="3923340"/>
            <a:ext cx="3857144" cy="2625756"/>
          </a:xfrm>
          <a:prstGeom prst="rect">
            <a:avLst/>
          </a:prstGeom>
        </p:spPr>
      </p:pic>
      <p:sp>
        <p:nvSpPr>
          <p:cNvPr id="21" name="文字方塊 20">
            <a:extLst>
              <a:ext uri="{FF2B5EF4-FFF2-40B4-BE49-F238E27FC236}">
                <a16:creationId xmlns:a16="http://schemas.microsoft.com/office/drawing/2014/main" id="{7D6A6512-A980-A5E1-5248-47A7C26BCF5E}"/>
              </a:ext>
            </a:extLst>
          </p:cNvPr>
          <p:cNvSpPr txBox="1"/>
          <p:nvPr/>
        </p:nvSpPr>
        <p:spPr>
          <a:xfrm>
            <a:off x="646112" y="5709221"/>
            <a:ext cx="6094520" cy="830997"/>
          </a:xfrm>
          <a:prstGeom prst="rect">
            <a:avLst/>
          </a:prstGeom>
          <a:noFill/>
        </p:spPr>
        <p:txBody>
          <a:bodyPr wrap="square">
            <a:spAutoFit/>
          </a:bodyPr>
          <a:lstStyle/>
          <a:p>
            <a:r>
              <a:rPr lang="en-US" altLang="zh-TW" sz="4800" b="1" dirty="0"/>
              <a:t>KEEOGO</a:t>
            </a:r>
            <a:endParaRPr lang="zh-TW" altLang="en-US" sz="4800" b="1" dirty="0"/>
          </a:p>
        </p:txBody>
      </p:sp>
    </p:spTree>
    <p:extLst>
      <p:ext uri="{BB962C8B-B14F-4D97-AF65-F5344CB8AC3E}">
        <p14:creationId xmlns:p14="http://schemas.microsoft.com/office/powerpoint/2010/main" val="23013992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C698CF1-7CCA-7570-FFDE-0C6BF522CB04}"/>
              </a:ext>
            </a:extLst>
          </p:cNvPr>
          <p:cNvSpPr>
            <a:spLocks noGrp="1"/>
          </p:cNvSpPr>
          <p:nvPr>
            <p:ph type="title"/>
          </p:nvPr>
        </p:nvSpPr>
        <p:spPr>
          <a:xfrm>
            <a:off x="974584" y="266287"/>
            <a:ext cx="9404723" cy="1916812"/>
          </a:xfrm>
        </p:spPr>
        <p:txBody>
          <a:bodyPr/>
          <a:lstStyle/>
          <a:p>
            <a:r>
              <a:rPr lang="en-US" altLang="zh-TW" b="1" dirty="0">
                <a:solidFill>
                  <a:srgbClr val="FF0000"/>
                </a:solidFill>
              </a:rPr>
              <a:t>EZPRO</a:t>
            </a:r>
            <a:r>
              <a:rPr lang="zh-TW" altLang="en-US" b="1" dirty="0">
                <a:solidFill>
                  <a:srgbClr val="FF0000"/>
                </a:solidFill>
              </a:rPr>
              <a:t> </a:t>
            </a:r>
            <a:r>
              <a:rPr lang="en-US" altLang="zh-TW" b="1" dirty="0">
                <a:solidFill>
                  <a:srgbClr val="FF0000"/>
                </a:solidFill>
              </a:rPr>
              <a:t>Clinical Trial </a:t>
            </a:r>
            <a:r>
              <a:rPr lang="en-US" altLang="zh-TW" dirty="0"/>
              <a:t>for Embolic stroke of undetermined source (ESUS) detection</a:t>
            </a:r>
            <a:endParaRPr lang="zh-TW" altLang="en-US" dirty="0"/>
          </a:p>
        </p:txBody>
      </p:sp>
      <p:pic>
        <p:nvPicPr>
          <p:cNvPr id="5" name="內容版面配置區 4">
            <a:extLst>
              <a:ext uri="{FF2B5EF4-FFF2-40B4-BE49-F238E27FC236}">
                <a16:creationId xmlns:a16="http://schemas.microsoft.com/office/drawing/2014/main" id="{CC76D3AB-BAC0-FF8D-C3C8-69C8CC6CD1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3312" y="2394582"/>
            <a:ext cx="9831909" cy="3914212"/>
          </a:xfrm>
        </p:spPr>
      </p:pic>
    </p:spTree>
    <p:extLst>
      <p:ext uri="{BB962C8B-B14F-4D97-AF65-F5344CB8AC3E}">
        <p14:creationId xmlns:p14="http://schemas.microsoft.com/office/powerpoint/2010/main" val="366246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5">
            <a:extLst>
              <a:ext uri="{FF2B5EF4-FFF2-40B4-BE49-F238E27FC236}">
                <a16:creationId xmlns:a16="http://schemas.microsoft.com/office/drawing/2014/main" id="{7E305770-54A4-AE42-3DF6-980A868CC624}"/>
              </a:ext>
            </a:extLst>
          </p:cNvPr>
          <p:cNvSpPr>
            <a:spLocks noGrp="1"/>
          </p:cNvSpPr>
          <p:nvPr>
            <p:ph type="title"/>
          </p:nvPr>
        </p:nvSpPr>
        <p:spPr>
          <a:xfrm>
            <a:off x="1481725" y="3766005"/>
            <a:ext cx="8733936" cy="1542841"/>
          </a:xfrm>
        </p:spPr>
        <p:txBody>
          <a:bodyPr/>
          <a:lstStyle/>
          <a:p>
            <a:pPr algn="ctr"/>
            <a:r>
              <a:rPr lang="en-US" altLang="zh-TW" sz="8000" i="1" dirty="0">
                <a:effectLst>
                  <a:outerShdw blurRad="38100" dist="38100" dir="2700000" algn="tl">
                    <a:srgbClr val="000000">
                      <a:alpha val="43137"/>
                    </a:srgbClr>
                  </a:outerShdw>
                </a:effectLst>
                <a:latin typeface="Brush Script MT" panose="03060802040406070304" pitchFamily="66" charset="0"/>
              </a:rPr>
              <a:t>Thank You for Listening</a:t>
            </a:r>
            <a:endParaRPr lang="zh-TW" altLang="en-US" sz="8000" i="1" dirty="0">
              <a:effectLst>
                <a:outerShdw blurRad="38100" dist="38100" dir="2700000" algn="tl">
                  <a:srgbClr val="000000">
                    <a:alpha val="43137"/>
                  </a:srgbClr>
                </a:outerShdw>
              </a:effectLst>
              <a:latin typeface="Brush Script MT" panose="03060802040406070304" pitchFamily="66" charset="0"/>
            </a:endParaRPr>
          </a:p>
        </p:txBody>
      </p:sp>
      <p:pic>
        <p:nvPicPr>
          <p:cNvPr id="4" name="內容版面配置區 3">
            <a:extLst>
              <a:ext uri="{FF2B5EF4-FFF2-40B4-BE49-F238E27FC236}">
                <a16:creationId xmlns:a16="http://schemas.microsoft.com/office/drawing/2014/main" id="{08394A71-F3FB-364B-AD8C-6CDA9F7D33A4}"/>
              </a:ext>
            </a:extLst>
          </p:cNvPr>
          <p:cNvPicPr>
            <a:picLocks noGrp="1" noChangeAspect="1"/>
          </p:cNvPicPr>
          <p:nvPr>
            <p:ph idx="4294967295"/>
          </p:nvPr>
        </p:nvPicPr>
        <p:blipFill>
          <a:blip r:embed="rId2"/>
          <a:stretch>
            <a:fillRect/>
          </a:stretch>
        </p:blipFill>
        <p:spPr>
          <a:xfrm>
            <a:off x="6096000" y="931947"/>
            <a:ext cx="4253250" cy="2834058"/>
          </a:xfrm>
          <a:prstGeom prst="rect">
            <a:avLst/>
          </a:prstGeom>
        </p:spPr>
      </p:pic>
      <p:pic>
        <p:nvPicPr>
          <p:cNvPr id="5" name="圖片 4">
            <a:extLst>
              <a:ext uri="{FF2B5EF4-FFF2-40B4-BE49-F238E27FC236}">
                <a16:creationId xmlns:a16="http://schemas.microsoft.com/office/drawing/2014/main" id="{ECE9CB1C-7A79-D486-89FE-FE2A6561D5DF}"/>
              </a:ext>
            </a:extLst>
          </p:cNvPr>
          <p:cNvPicPr>
            <a:picLocks noChangeAspect="1"/>
          </p:cNvPicPr>
          <p:nvPr/>
        </p:nvPicPr>
        <p:blipFill>
          <a:blip r:embed="rId3"/>
          <a:stretch>
            <a:fillRect/>
          </a:stretch>
        </p:blipFill>
        <p:spPr>
          <a:xfrm>
            <a:off x="1481725" y="931226"/>
            <a:ext cx="4253249" cy="2835500"/>
          </a:xfrm>
          <a:prstGeom prst="rect">
            <a:avLst/>
          </a:prstGeom>
        </p:spPr>
      </p:pic>
    </p:spTree>
    <p:extLst>
      <p:ext uri="{BB962C8B-B14F-4D97-AF65-F5344CB8AC3E}">
        <p14:creationId xmlns:p14="http://schemas.microsoft.com/office/powerpoint/2010/main" val="924251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a:extLst>
              <a:ext uri="{FF2B5EF4-FFF2-40B4-BE49-F238E27FC236}">
                <a16:creationId xmlns:a16="http://schemas.microsoft.com/office/drawing/2014/main" id="{1CB4E32D-168B-2984-182E-F022BE66378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7729" y="428790"/>
            <a:ext cx="11731715" cy="6000419"/>
          </a:xfrm>
        </p:spPr>
      </p:pic>
    </p:spTree>
    <p:extLst>
      <p:ext uri="{BB962C8B-B14F-4D97-AF65-F5344CB8AC3E}">
        <p14:creationId xmlns:p14="http://schemas.microsoft.com/office/powerpoint/2010/main" val="755215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a:extLst>
              <a:ext uri="{FF2B5EF4-FFF2-40B4-BE49-F238E27FC236}">
                <a16:creationId xmlns:a16="http://schemas.microsoft.com/office/drawing/2014/main" id="{ECE56026-F0E9-FA0D-A4EB-92E9300449A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24994" y="138867"/>
            <a:ext cx="9142012" cy="6356925"/>
          </a:xfrm>
        </p:spPr>
      </p:pic>
    </p:spTree>
    <p:extLst>
      <p:ext uri="{BB962C8B-B14F-4D97-AF65-F5344CB8AC3E}">
        <p14:creationId xmlns:p14="http://schemas.microsoft.com/office/powerpoint/2010/main" val="1575765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a:extLst>
              <a:ext uri="{FF2B5EF4-FFF2-40B4-BE49-F238E27FC236}">
                <a16:creationId xmlns:a16="http://schemas.microsoft.com/office/drawing/2014/main" id="{57E60666-1AE8-F7D9-9845-AF8F68D0893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36680" y="0"/>
            <a:ext cx="9628059" cy="6858000"/>
          </a:xfrm>
        </p:spPr>
      </p:pic>
    </p:spTree>
    <p:extLst>
      <p:ext uri="{BB962C8B-B14F-4D97-AF65-F5344CB8AC3E}">
        <p14:creationId xmlns:p14="http://schemas.microsoft.com/office/powerpoint/2010/main" val="41944662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a:extLst>
              <a:ext uri="{FF2B5EF4-FFF2-40B4-BE49-F238E27FC236}">
                <a16:creationId xmlns:a16="http://schemas.microsoft.com/office/drawing/2014/main" id="{6150770B-7B02-EFA5-87DE-A536A319FF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1628" y="0"/>
            <a:ext cx="9489433" cy="6788533"/>
          </a:xfrm>
        </p:spPr>
      </p:pic>
    </p:spTree>
    <p:extLst>
      <p:ext uri="{BB962C8B-B14F-4D97-AF65-F5344CB8AC3E}">
        <p14:creationId xmlns:p14="http://schemas.microsoft.com/office/powerpoint/2010/main" val="2083575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85B7FBB6-D08F-043B-0E64-3DA26F55A0E6}"/>
              </a:ext>
            </a:extLst>
          </p:cNvPr>
          <p:cNvPicPr>
            <a:picLocks noChangeAspect="1"/>
          </p:cNvPicPr>
          <p:nvPr/>
        </p:nvPicPr>
        <p:blipFill>
          <a:blip r:embed="rId3"/>
          <a:stretch>
            <a:fillRect/>
          </a:stretch>
        </p:blipFill>
        <p:spPr>
          <a:xfrm>
            <a:off x="430566" y="416926"/>
            <a:ext cx="11432905" cy="6188060"/>
          </a:xfrm>
          <a:prstGeom prst="rect">
            <a:avLst/>
          </a:prstGeom>
        </p:spPr>
      </p:pic>
      <p:sp>
        <p:nvSpPr>
          <p:cNvPr id="5" name="矩形 4">
            <a:extLst>
              <a:ext uri="{FF2B5EF4-FFF2-40B4-BE49-F238E27FC236}">
                <a16:creationId xmlns:a16="http://schemas.microsoft.com/office/drawing/2014/main" id="{30F58714-A5B6-C56C-50BF-4B671C282880}"/>
              </a:ext>
            </a:extLst>
          </p:cNvPr>
          <p:cNvSpPr/>
          <p:nvPr/>
        </p:nvSpPr>
        <p:spPr>
          <a:xfrm>
            <a:off x="3018408" y="3036163"/>
            <a:ext cx="4536489" cy="392837"/>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579490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bwMode="auto">
          <a:xfrm>
            <a:off x="869723" y="496364"/>
            <a:ext cx="10350266" cy="5791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2103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787566"/>
            <a:ext cx="12207269" cy="4921256"/>
          </a:xfrm>
        </p:spPr>
      </p:pic>
      <p:sp>
        <p:nvSpPr>
          <p:cNvPr id="5" name="矩形 4"/>
          <p:cNvSpPr/>
          <p:nvPr/>
        </p:nvSpPr>
        <p:spPr>
          <a:xfrm>
            <a:off x="8231361" y="6240511"/>
            <a:ext cx="3466334" cy="369332"/>
          </a:xfrm>
          <a:prstGeom prst="rect">
            <a:avLst/>
          </a:prstGeom>
        </p:spPr>
        <p:txBody>
          <a:bodyPr wrap="none">
            <a:spAutoFit/>
          </a:bodyPr>
          <a:lstStyle/>
          <a:p>
            <a:r>
              <a:rPr lang="en-US" altLang="zh-TW" i="1" dirty="0">
                <a:latin typeface="MinionPro" charset="0"/>
              </a:rPr>
              <a:t>Journal of Stroke 2014;16(2):59-64 </a:t>
            </a:r>
            <a:endParaRPr lang="en-US" altLang="zh-TW" i="1" dirty="0"/>
          </a:p>
        </p:txBody>
      </p:sp>
    </p:spTree>
    <p:extLst>
      <p:ext uri="{BB962C8B-B14F-4D97-AF65-F5344CB8AC3E}">
        <p14:creationId xmlns:p14="http://schemas.microsoft.com/office/powerpoint/2010/main" val="443664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0834" name="Picture 4"/>
          <p:cNvPicPr>
            <a:picLocks noGrp="1" noChangeAspect="1" noChangeArrowheads="1"/>
          </p:cNvPicPr>
          <p:nvPr>
            <p:ph idx="4294967295"/>
          </p:nvPr>
        </p:nvPicPr>
        <p:blipFill>
          <a:blip r:embed="rId3" cstate="print"/>
          <a:srcRect/>
          <a:stretch>
            <a:fillRect/>
          </a:stretch>
        </p:blipFill>
        <p:spPr>
          <a:xfrm>
            <a:off x="0" y="-251578"/>
            <a:ext cx="5556869" cy="6884988"/>
          </a:xfrm>
        </p:spPr>
      </p:pic>
      <p:sp>
        <p:nvSpPr>
          <p:cNvPr id="120835" name="TextBox 3"/>
          <p:cNvSpPr txBox="1">
            <a:spLocks noChangeArrowheads="1"/>
          </p:cNvSpPr>
          <p:nvPr/>
        </p:nvSpPr>
        <p:spPr bwMode="auto">
          <a:xfrm>
            <a:off x="5780564" y="384802"/>
            <a:ext cx="4773228" cy="1015663"/>
          </a:xfrm>
          <a:prstGeom prst="rect">
            <a:avLst/>
          </a:prstGeom>
          <a:noFill/>
          <a:ln w="9525">
            <a:noFill/>
            <a:miter lim="800000"/>
            <a:headEnd/>
            <a:tailEnd/>
          </a:ln>
        </p:spPr>
        <p:txBody>
          <a:bodyPr wrap="square">
            <a:spAutoFit/>
          </a:bodyPr>
          <a:lstStyle/>
          <a:p>
            <a:r>
              <a:rPr lang="en-US" altLang="zh-TW" sz="6000" dirty="0">
                <a:latin typeface="Corbel" pitchFamily="34" charset="0"/>
              </a:rPr>
              <a:t>Time is Brain !</a:t>
            </a:r>
          </a:p>
        </p:txBody>
      </p:sp>
      <p:sp>
        <p:nvSpPr>
          <p:cNvPr id="120836" name="TextBox 3"/>
          <p:cNvSpPr txBox="1">
            <a:spLocks noChangeArrowheads="1"/>
          </p:cNvSpPr>
          <p:nvPr/>
        </p:nvSpPr>
        <p:spPr bwMode="auto">
          <a:xfrm>
            <a:off x="5780564" y="1724316"/>
            <a:ext cx="5871858" cy="2554545"/>
          </a:xfrm>
          <a:prstGeom prst="rect">
            <a:avLst/>
          </a:prstGeom>
          <a:noFill/>
          <a:ln w="9525">
            <a:noFill/>
            <a:miter lim="800000"/>
            <a:headEnd/>
            <a:tailEnd/>
          </a:ln>
        </p:spPr>
        <p:txBody>
          <a:bodyPr wrap="square">
            <a:spAutoFit/>
          </a:bodyPr>
          <a:lstStyle/>
          <a:p>
            <a:pPr marL="457200" indent="-457200">
              <a:buFont typeface="Wingdings" charset="2"/>
              <a:buChar char="l"/>
            </a:pPr>
            <a:r>
              <a:rPr lang="en-US" altLang="zh-TW" sz="3200" dirty="0"/>
              <a:t>Penumbra</a:t>
            </a:r>
          </a:p>
          <a:p>
            <a:pPr marL="457200" indent="-457200">
              <a:buFont typeface="Wingdings" charset="2"/>
              <a:buChar char="l"/>
            </a:pPr>
            <a:r>
              <a:rPr lang="en-US" altLang="zh-TW" sz="3200" dirty="0"/>
              <a:t>Intra-venous </a:t>
            </a:r>
            <a:r>
              <a:rPr lang="en-US" altLang="zh-TW" sz="3200" dirty="0" err="1"/>
              <a:t>tPA</a:t>
            </a:r>
            <a:r>
              <a:rPr lang="en-US" altLang="zh-TW" sz="3200" dirty="0"/>
              <a:t>: 4.5 </a:t>
            </a:r>
            <a:r>
              <a:rPr lang="en-US" altLang="zh-TW" sz="3200" dirty="0" err="1"/>
              <a:t>hrs</a:t>
            </a:r>
            <a:endParaRPr lang="en-US" altLang="zh-TW" sz="3200" dirty="0"/>
          </a:p>
          <a:p>
            <a:pPr marL="457200" indent="-457200">
              <a:buFont typeface="Wingdings" charset="2"/>
              <a:buChar char="l"/>
            </a:pPr>
            <a:r>
              <a:rPr lang="en-US" altLang="zh-TW" sz="3200" dirty="0"/>
              <a:t>Endovascular</a:t>
            </a:r>
            <a:r>
              <a:rPr lang="zh-TW" altLang="en-US" sz="3200" dirty="0"/>
              <a:t> </a:t>
            </a:r>
            <a:r>
              <a:rPr lang="en-US" altLang="zh-TW" sz="3200" dirty="0" err="1"/>
              <a:t>Thromectomy</a:t>
            </a:r>
            <a:r>
              <a:rPr lang="en-US" altLang="zh-TW" sz="3200" dirty="0"/>
              <a:t> (EVT): 8 -</a:t>
            </a:r>
            <a:r>
              <a:rPr lang="zh-TW" altLang="en-US" sz="3200" dirty="0"/>
              <a:t> </a:t>
            </a:r>
            <a:r>
              <a:rPr lang="en-US" altLang="zh-TW" sz="3200" dirty="0"/>
              <a:t>24 </a:t>
            </a:r>
            <a:r>
              <a:rPr lang="en-US" altLang="zh-TW" sz="3200" dirty="0" err="1"/>
              <a:t>hrs</a:t>
            </a:r>
            <a:endParaRPr lang="en-US" altLang="zh-TW" sz="3200" dirty="0"/>
          </a:p>
        </p:txBody>
      </p:sp>
    </p:spTree>
    <p:extLst>
      <p:ext uri="{BB962C8B-B14F-4D97-AF65-F5344CB8AC3E}">
        <p14:creationId xmlns:p14="http://schemas.microsoft.com/office/powerpoint/2010/main" val="120259276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離子">
  <a:themeElements>
    <a:clrScheme name="離子">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離子">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離子">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370</TotalTime>
  <Words>428</Words>
  <Application>Microsoft Office PowerPoint</Application>
  <PresentationFormat>Widescreen</PresentationFormat>
  <Paragraphs>47</Paragraphs>
  <Slides>19</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MinionPro</vt:lpstr>
      <vt:lpstr>Arial</vt:lpstr>
      <vt:lpstr>Brush Script MT</vt:lpstr>
      <vt:lpstr>Calibri</vt:lpstr>
      <vt:lpstr>Century Gothic</vt:lpstr>
      <vt:lpstr>Corbel</vt:lpstr>
      <vt:lpstr>Wingdings</vt:lpstr>
      <vt:lpstr>Wingdings 3</vt:lpstr>
      <vt:lpstr>離子</vt:lpstr>
      <vt:lpstr>Treatment of Acute   Ischemic Stroke  in Taiwan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DEFUSE III ＆ DAWN clinical trial</vt:lpstr>
      <vt:lpstr>EVT Device </vt:lpstr>
      <vt:lpstr>Intravenous TPA rate in Wanfang Hospital in the past 5 years</vt:lpstr>
      <vt:lpstr>Endo-arterectomy rate in Wanfang Hospital in the past 5 years</vt:lpstr>
      <vt:lpstr>Wistron Exoskeleton </vt:lpstr>
      <vt:lpstr>EZPRO Clinical Trial for Embolic stroke of undetermined source (ESUS) detection</vt:lpstr>
      <vt:lpstr>Thank You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Acute Treatment of  Ischemic Stroke in Taiwan</dc:title>
  <dc:creator>Chin-I Chen</dc:creator>
  <cp:lastModifiedBy>Taiwan medical</cp:lastModifiedBy>
  <cp:revision>30</cp:revision>
  <dcterms:created xsi:type="dcterms:W3CDTF">2023-07-27T03:08:11Z</dcterms:created>
  <dcterms:modified xsi:type="dcterms:W3CDTF">2023-08-10T05:37:53Z</dcterms:modified>
</cp:coreProperties>
</file>

<file path=docProps/thumbnail.jpeg>
</file>